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4" r:id="rId3"/>
    <p:sldId id="315" r:id="rId4"/>
    <p:sldId id="323" r:id="rId5"/>
    <p:sldId id="258" r:id="rId6"/>
    <p:sldId id="261" r:id="rId7"/>
    <p:sldId id="309" r:id="rId8"/>
    <p:sldId id="308" r:id="rId9"/>
    <p:sldId id="287" r:id="rId10"/>
    <p:sldId id="264" r:id="rId11"/>
    <p:sldId id="289" r:id="rId12"/>
    <p:sldId id="288" r:id="rId13"/>
    <p:sldId id="265" r:id="rId14"/>
    <p:sldId id="292" r:id="rId15"/>
    <p:sldId id="286" r:id="rId16"/>
    <p:sldId id="285" r:id="rId17"/>
    <p:sldId id="291" r:id="rId18"/>
    <p:sldId id="283" r:id="rId19"/>
    <p:sldId id="294" r:id="rId20"/>
    <p:sldId id="295" r:id="rId21"/>
    <p:sldId id="296" r:id="rId22"/>
    <p:sldId id="290" r:id="rId23"/>
    <p:sldId id="310" r:id="rId24"/>
    <p:sldId id="301" r:id="rId25"/>
    <p:sldId id="311" r:id="rId26"/>
    <p:sldId id="312" r:id="rId27"/>
    <p:sldId id="276" r:id="rId28"/>
    <p:sldId id="298" r:id="rId29"/>
    <p:sldId id="300" r:id="rId30"/>
    <p:sldId id="299" r:id="rId31"/>
    <p:sldId id="277" r:id="rId32"/>
    <p:sldId id="284" r:id="rId33"/>
    <p:sldId id="297" r:id="rId34"/>
    <p:sldId id="278" r:id="rId35"/>
    <p:sldId id="274" r:id="rId36"/>
    <p:sldId id="266" r:id="rId37"/>
    <p:sldId id="267" r:id="rId38"/>
    <p:sldId id="268" r:id="rId39"/>
    <p:sldId id="279" r:id="rId40"/>
    <p:sldId id="303" r:id="rId41"/>
    <p:sldId id="302" r:id="rId42"/>
    <p:sldId id="275" r:id="rId43"/>
    <p:sldId id="280" r:id="rId44"/>
    <p:sldId id="307" r:id="rId45"/>
    <p:sldId id="306" r:id="rId46"/>
    <p:sldId id="272" r:id="rId47"/>
    <p:sldId id="281" r:id="rId48"/>
    <p:sldId id="273" r:id="rId49"/>
    <p:sldId id="269" r:id="rId50"/>
    <p:sldId id="305" r:id="rId51"/>
    <p:sldId id="282" r:id="rId52"/>
    <p:sldId id="304" r:id="rId53"/>
    <p:sldId id="270" r:id="rId54"/>
    <p:sldId id="313" r:id="rId55"/>
    <p:sldId id="271" r:id="rId56"/>
    <p:sldId id="316" r:id="rId57"/>
    <p:sldId id="262" r:id="rId58"/>
    <p:sldId id="318" r:id="rId59"/>
    <p:sldId id="319" r:id="rId60"/>
    <p:sldId id="317" r:id="rId61"/>
    <p:sldId id="263" r:id="rId62"/>
  </p:sldIdLst>
  <p:sldSz cx="12192000" cy="6858000"/>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5225"/>
    <a:srgbClr val="B6D42E"/>
    <a:srgbClr val="66CCCC"/>
    <a:srgbClr val="B9D536"/>
    <a:srgbClr val="FBD691"/>
    <a:srgbClr val="748E3E"/>
    <a:srgbClr val="EE9A69"/>
    <a:srgbClr val="8F9449"/>
    <a:srgbClr val="0B0A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2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6B9963-A144-49E6-8338-C85F033834FC}"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CB598-C9FA-4683-97E6-9B5006CD753D}" type="slidenum">
              <a:rPr lang="en-US" smtClean="0"/>
              <a:t>‹#›</a:t>
            </a:fld>
            <a:endParaRPr lang="en-US"/>
          </a:p>
        </p:txBody>
      </p:sp>
    </p:spTree>
    <p:extLst>
      <p:ext uri="{BB962C8B-B14F-4D97-AF65-F5344CB8AC3E}">
        <p14:creationId xmlns:p14="http://schemas.microsoft.com/office/powerpoint/2010/main" val="268815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B9963-A144-49E6-8338-C85F033834FC}"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CB598-C9FA-4683-97E6-9B5006CD753D}" type="slidenum">
              <a:rPr lang="en-US" smtClean="0"/>
              <a:t>‹#›</a:t>
            </a:fld>
            <a:endParaRPr lang="en-US"/>
          </a:p>
        </p:txBody>
      </p:sp>
    </p:spTree>
    <p:extLst>
      <p:ext uri="{BB962C8B-B14F-4D97-AF65-F5344CB8AC3E}">
        <p14:creationId xmlns:p14="http://schemas.microsoft.com/office/powerpoint/2010/main" val="3141873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B9963-A144-49E6-8338-C85F033834FC}"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CB598-C9FA-4683-97E6-9B5006CD753D}" type="slidenum">
              <a:rPr lang="en-US" smtClean="0"/>
              <a:t>‹#›</a:t>
            </a:fld>
            <a:endParaRPr lang="en-US"/>
          </a:p>
        </p:txBody>
      </p:sp>
    </p:spTree>
    <p:extLst>
      <p:ext uri="{BB962C8B-B14F-4D97-AF65-F5344CB8AC3E}">
        <p14:creationId xmlns:p14="http://schemas.microsoft.com/office/powerpoint/2010/main" val="193837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B9963-A144-49E6-8338-C85F033834FC}"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CB598-C9FA-4683-97E6-9B5006CD753D}" type="slidenum">
              <a:rPr lang="en-US" smtClean="0"/>
              <a:t>‹#›</a:t>
            </a:fld>
            <a:endParaRPr lang="en-US"/>
          </a:p>
        </p:txBody>
      </p:sp>
    </p:spTree>
    <p:extLst>
      <p:ext uri="{BB962C8B-B14F-4D97-AF65-F5344CB8AC3E}">
        <p14:creationId xmlns:p14="http://schemas.microsoft.com/office/powerpoint/2010/main" val="206629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B9963-A144-49E6-8338-C85F033834FC}" type="datetimeFigureOut">
              <a:rPr lang="en-US" smtClean="0"/>
              <a:t>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CB598-C9FA-4683-97E6-9B5006CD753D}" type="slidenum">
              <a:rPr lang="en-US" smtClean="0"/>
              <a:t>‹#›</a:t>
            </a:fld>
            <a:endParaRPr lang="en-US"/>
          </a:p>
        </p:txBody>
      </p:sp>
    </p:spTree>
    <p:extLst>
      <p:ext uri="{BB962C8B-B14F-4D97-AF65-F5344CB8AC3E}">
        <p14:creationId xmlns:p14="http://schemas.microsoft.com/office/powerpoint/2010/main" val="638055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B9963-A144-49E6-8338-C85F033834FC}" type="datetimeFigureOut">
              <a:rPr lang="en-US" smtClean="0"/>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CB598-C9FA-4683-97E6-9B5006CD753D}" type="slidenum">
              <a:rPr lang="en-US" smtClean="0"/>
              <a:t>‹#›</a:t>
            </a:fld>
            <a:endParaRPr lang="en-US"/>
          </a:p>
        </p:txBody>
      </p:sp>
    </p:spTree>
    <p:extLst>
      <p:ext uri="{BB962C8B-B14F-4D97-AF65-F5344CB8AC3E}">
        <p14:creationId xmlns:p14="http://schemas.microsoft.com/office/powerpoint/2010/main" val="3756015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B9963-A144-49E6-8338-C85F033834FC}" type="datetimeFigureOut">
              <a:rPr lang="en-US" smtClean="0"/>
              <a:t>1/11/2017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CB598-C9FA-4683-97E6-9B5006CD753D}" type="slidenum">
              <a:rPr lang="en-US" smtClean="0"/>
              <a:t>‹#›</a:t>
            </a:fld>
            <a:endParaRPr lang="en-US"/>
          </a:p>
        </p:txBody>
      </p:sp>
    </p:spTree>
    <p:extLst>
      <p:ext uri="{BB962C8B-B14F-4D97-AF65-F5344CB8AC3E}">
        <p14:creationId xmlns:p14="http://schemas.microsoft.com/office/powerpoint/2010/main" val="159739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B9963-A144-49E6-8338-C85F033834FC}" type="datetimeFigureOut">
              <a:rPr lang="en-US" smtClean="0"/>
              <a:t>1/11/2017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CB598-C9FA-4683-97E6-9B5006CD753D}" type="slidenum">
              <a:rPr lang="en-US" smtClean="0"/>
              <a:t>‹#›</a:t>
            </a:fld>
            <a:endParaRPr lang="en-US"/>
          </a:p>
        </p:txBody>
      </p:sp>
    </p:spTree>
    <p:extLst>
      <p:ext uri="{BB962C8B-B14F-4D97-AF65-F5344CB8AC3E}">
        <p14:creationId xmlns:p14="http://schemas.microsoft.com/office/powerpoint/2010/main" val="1922429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B9963-A144-49E6-8338-C85F033834FC}" type="datetimeFigureOut">
              <a:rPr lang="en-US" smtClean="0"/>
              <a:t>1/11/2017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CB598-C9FA-4683-97E6-9B5006CD753D}" type="slidenum">
              <a:rPr lang="en-US" smtClean="0"/>
              <a:t>‹#›</a:t>
            </a:fld>
            <a:endParaRPr lang="en-US"/>
          </a:p>
        </p:txBody>
      </p:sp>
    </p:spTree>
    <p:extLst>
      <p:ext uri="{BB962C8B-B14F-4D97-AF65-F5344CB8AC3E}">
        <p14:creationId xmlns:p14="http://schemas.microsoft.com/office/powerpoint/2010/main" val="2458935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B9963-A144-49E6-8338-C85F033834FC}" type="datetimeFigureOut">
              <a:rPr lang="en-US" smtClean="0"/>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CB598-C9FA-4683-97E6-9B5006CD753D}" type="slidenum">
              <a:rPr lang="en-US" smtClean="0"/>
              <a:t>‹#›</a:t>
            </a:fld>
            <a:endParaRPr lang="en-US"/>
          </a:p>
        </p:txBody>
      </p:sp>
    </p:spTree>
    <p:extLst>
      <p:ext uri="{BB962C8B-B14F-4D97-AF65-F5344CB8AC3E}">
        <p14:creationId xmlns:p14="http://schemas.microsoft.com/office/powerpoint/2010/main" val="244489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B9963-A144-49E6-8338-C85F033834FC}" type="datetimeFigureOut">
              <a:rPr lang="en-US" smtClean="0"/>
              <a:t>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CB598-C9FA-4683-97E6-9B5006CD753D}" type="slidenum">
              <a:rPr lang="en-US" smtClean="0"/>
              <a:t>‹#›</a:t>
            </a:fld>
            <a:endParaRPr lang="en-US"/>
          </a:p>
        </p:txBody>
      </p:sp>
    </p:spTree>
    <p:extLst>
      <p:ext uri="{BB962C8B-B14F-4D97-AF65-F5344CB8AC3E}">
        <p14:creationId xmlns:p14="http://schemas.microsoft.com/office/powerpoint/2010/main" val="3456600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B9963-A144-49E6-8338-C85F033834FC}" type="datetimeFigureOut">
              <a:rPr lang="en-US" smtClean="0"/>
              <a:t>1/11/2017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CB598-C9FA-4683-97E6-9B5006CD753D}" type="slidenum">
              <a:rPr lang="en-US" smtClean="0"/>
              <a:t>‹#›</a:t>
            </a:fld>
            <a:endParaRPr lang="en-US"/>
          </a:p>
        </p:txBody>
      </p:sp>
    </p:spTree>
    <p:extLst>
      <p:ext uri="{BB962C8B-B14F-4D97-AF65-F5344CB8AC3E}">
        <p14:creationId xmlns:p14="http://schemas.microsoft.com/office/powerpoint/2010/main" val="379906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www.teacherspayteachers.com/Store/Brain-Wrinkle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B9D5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6" name="Rectangle 5"/>
          <p:cNvSpPr/>
          <p:nvPr/>
        </p:nvSpPr>
        <p:spPr>
          <a:xfrm>
            <a:off x="2343955" y="0"/>
            <a:ext cx="7598536" cy="6858000"/>
          </a:xfrm>
          <a:prstGeom prst="rect">
            <a:avLst/>
          </a:prstGeom>
          <a:solidFill>
            <a:srgbClr val="C00000"/>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6384" y="0"/>
            <a:ext cx="6349284" cy="6858000"/>
          </a:xfrm>
          <a:prstGeom prst="rect">
            <a:avLst/>
          </a:prstGeom>
          <a:ln w="28575">
            <a:solidFill>
              <a:srgbClr val="B9D536"/>
            </a:solidFill>
          </a:ln>
          <a:effectLst>
            <a:outerShdw blurRad="292100" dist="139700" dir="2700000" algn="tl" rotWithShape="0">
              <a:srgbClr val="333333">
                <a:alpha val="65000"/>
              </a:srgbClr>
            </a:outerShdw>
          </a:effectLst>
        </p:spPr>
      </p:pic>
      <p:sp>
        <p:nvSpPr>
          <p:cNvPr id="7" name="Rectangle 6"/>
          <p:cNvSpPr/>
          <p:nvPr/>
        </p:nvSpPr>
        <p:spPr>
          <a:xfrm>
            <a:off x="3152726" y="1895010"/>
            <a:ext cx="5886548" cy="2308324"/>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rgbClr val="B9D536"/>
                </a:solidFill>
                <a:effectLst>
                  <a:glow rad="63500">
                    <a:srgbClr val="C00000"/>
                  </a:glow>
                  <a:outerShdw blurRad="50800" dist="38100" dir="2700000" algn="tl" rotWithShape="0">
                    <a:prstClr val="black">
                      <a:alpha val="40000"/>
                    </a:prstClr>
                  </a:outerShdw>
                </a:effectLst>
                <a:latin typeface="KG Second Chances Solid" panose="02000000000000000000" pitchFamily="2" charset="0"/>
              </a:rPr>
              <a:t>Africa’s</a:t>
            </a:r>
          </a:p>
          <a:p>
            <a:pPr algn="ctr"/>
            <a:r>
              <a:rPr lang="en-US" sz="7200" b="1" cap="none" spc="0" dirty="0" smtClean="0">
                <a:ln w="28575">
                  <a:solidFill>
                    <a:schemeClr val="tx1"/>
                  </a:solidFill>
                  <a:prstDash val="solid"/>
                </a:ln>
                <a:solidFill>
                  <a:srgbClr val="B9D536"/>
                </a:solidFill>
                <a:effectLst>
                  <a:glow rad="63500">
                    <a:srgbClr val="C00000"/>
                  </a:glow>
                  <a:outerShdw blurRad="50800" dist="38100" dir="2700000" algn="tl" rotWithShape="0">
                    <a:prstClr val="black">
                      <a:alpha val="40000"/>
                    </a:prstClr>
                  </a:outerShdw>
                </a:effectLst>
                <a:latin typeface="KG Second Chances Solid" panose="02000000000000000000" pitchFamily="2" charset="0"/>
              </a:rPr>
              <a:t>Geography</a:t>
            </a:r>
            <a:endParaRPr lang="en-US" sz="7200" b="1" cap="none" spc="0" dirty="0">
              <a:ln w="28575">
                <a:solidFill>
                  <a:schemeClr val="tx1"/>
                </a:solidFill>
                <a:prstDash val="solid"/>
              </a:ln>
              <a:solidFill>
                <a:srgbClr val="B9D536"/>
              </a:solidFill>
              <a:effectLst>
                <a:glow rad="63500">
                  <a:srgbClr val="C00000"/>
                </a:glow>
                <a:outerShdw blurRad="50800" dist="38100" dir="2700000" algn="tl" rotWithShape="0">
                  <a:prstClr val="black">
                    <a:alpha val="40000"/>
                  </a:prstClr>
                </a:outerShdw>
              </a:effectLst>
              <a:latin typeface="KG Second Chances Solid" panose="02000000000000000000" pitchFamily="2" charset="0"/>
            </a:endParaRPr>
          </a:p>
        </p:txBody>
      </p:sp>
    </p:spTree>
    <p:extLst>
      <p:ext uri="{BB962C8B-B14F-4D97-AF65-F5344CB8AC3E}">
        <p14:creationId xmlns:p14="http://schemas.microsoft.com/office/powerpoint/2010/main" val="3855048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577850"/>
            <a:ext cx="10160000" cy="57023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5075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60" y="274320"/>
            <a:ext cx="8412480" cy="630936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3973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1778" y="457200"/>
            <a:ext cx="8908444" cy="59436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8266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88132" y="0"/>
            <a:ext cx="4815742" cy="1200329"/>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The Sahel</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67095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The Sahel is a strip of dry grassland that is located south of the Sahara. </a:t>
            </a:r>
          </a:p>
          <a:p>
            <a:pPr marL="742950" lvl="1"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The word “</a:t>
            </a:r>
            <a:r>
              <a:rPr lang="en-US" sz="2400" dirty="0">
                <a:latin typeface="KBScaredStraight" panose="02000603000000000000" pitchFamily="2" charset="0"/>
                <a:ea typeface="KBScaredStraight" panose="02000603000000000000" pitchFamily="2" charset="0"/>
              </a:rPr>
              <a:t>S</a:t>
            </a:r>
            <a:r>
              <a:rPr lang="en-US" sz="2400" dirty="0" smtClean="0">
                <a:latin typeface="KBScaredStraight" panose="02000603000000000000" pitchFamily="2" charset="0"/>
                <a:ea typeface="KBScaredStraight" panose="02000603000000000000" pitchFamily="2" charset="0"/>
              </a:rPr>
              <a:t>ahel” means “border” or “margin”. </a:t>
            </a:r>
          </a:p>
          <a:p>
            <a:pPr marL="742950" lvl="1"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It is the region between the desert to the north and the grasslands and rainforest to the south.</a:t>
            </a:r>
          </a:p>
          <a:p>
            <a:pPr marL="742950" lvl="1" indent="-285750">
              <a:buFont typeface="Arial" panose="020B0604020202020204" pitchFamily="34" charset="0"/>
              <a:buChar char="•"/>
            </a:pPr>
            <a:endParaRPr lang="en-US" sz="1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It is a dry, semi-arid region that is slowly turning into desert.</a:t>
            </a:r>
          </a:p>
          <a:p>
            <a:pPr marL="742950" lvl="1"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It gets more rainfall than the desert, but still receives very little, ranging from 6-20 inches.</a:t>
            </a:r>
          </a:p>
          <a:p>
            <a:pPr marL="742950" lvl="1" indent="-285750">
              <a:buFont typeface="Arial" panose="020B0604020202020204" pitchFamily="34" charset="0"/>
              <a:buChar char="•"/>
            </a:pPr>
            <a:endParaRPr lang="en-US" sz="1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People have tried to live here but generations of overgrazing and desertification have caused soil erosion.</a:t>
            </a:r>
          </a:p>
          <a:p>
            <a:pPr marL="742950" lvl="1"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Vegetation is sparse here—grasses are shrubs are unevenly distributed.</a:t>
            </a:r>
          </a:p>
          <a:p>
            <a:pPr marL="285750" indent="-285750">
              <a:buFont typeface="Arial" panose="020B0604020202020204" pitchFamily="34" charset="0"/>
              <a:buChar char="•"/>
            </a:pPr>
            <a:endParaRPr lang="en-US" sz="16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The Sahel is relatively flat with few mountains and hills.</a:t>
            </a:r>
          </a:p>
          <a:p>
            <a:pPr marL="285750" indent="-285750">
              <a:buFont typeface="Arial" panose="020B0604020202020204" pitchFamily="34" charset="0"/>
              <a:buChar char="•"/>
            </a:pPr>
            <a:endParaRPr lang="en-US" sz="14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endParaRPr lang="en-US" sz="14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endParaRPr lang="en-US" sz="1400" dirty="0" smtClean="0">
              <a:latin typeface="KBScaredStraight" panose="02000603000000000000" pitchFamily="2" charset="0"/>
              <a:ea typeface="KBScaredStraight" panose="02000603000000000000" pitchFamily="2" charset="0"/>
            </a:endParaRPr>
          </a:p>
          <a:p>
            <a:pPr>
              <a:buFont typeface="Arial" panose="020B0604020202020204" pitchFamily="34" charset="0"/>
              <a:buChar char="•"/>
            </a:pPr>
            <a:endParaRPr lang="en-US" sz="14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endParaRPr lang="en-US" sz="1400"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93457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2987" y="0"/>
            <a:ext cx="6106026" cy="685800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96" y="3784210"/>
            <a:ext cx="4220307" cy="200464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0366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1015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214" y="-3517"/>
            <a:ext cx="10247572"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0475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53993" y="0"/>
            <a:ext cx="4484048" cy="1200329"/>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Savanna</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627864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The African savannas are hot, dry grasslands that are located near the Equator and cover almost half of Africa.</a:t>
            </a:r>
          </a:p>
          <a:p>
            <a:pPr marL="742950" lvl="1"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They actually cover the regions just north and south of the rainforests that lie along the equator.</a:t>
            </a:r>
          </a:p>
          <a:p>
            <a:pPr marL="285750" indent="-285750">
              <a:buFont typeface="Arial" panose="020B0604020202020204" pitchFamily="34" charset="0"/>
              <a:buChar char="•"/>
            </a:pPr>
            <a:endParaRPr lang="en-US" sz="1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The African savanna is the largest in the world.</a:t>
            </a:r>
          </a:p>
          <a:p>
            <a:pPr marL="742950" lvl="1"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There is a large variety of wildlife here, including lions, zebras, &amp; elephants.</a:t>
            </a:r>
          </a:p>
          <a:p>
            <a:pPr marL="285750" indent="-285750">
              <a:buFont typeface="Arial" panose="020B0604020202020204" pitchFamily="34" charset="0"/>
              <a:buChar char="•"/>
            </a:pPr>
            <a:endParaRPr lang="en-US" sz="1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Farming is good here, but only if there is good rainfall.</a:t>
            </a:r>
          </a:p>
          <a:p>
            <a:pPr marL="742950" lvl="1"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Grasses and grains like wheat, oats, and sorghum grown in the region.</a:t>
            </a:r>
          </a:p>
          <a:p>
            <a:pPr marL="742950" lvl="1" indent="-285750">
              <a:buFont typeface="Arial" panose="020B0604020202020204" pitchFamily="34" charset="0"/>
              <a:buChar char="•"/>
            </a:pPr>
            <a:endParaRPr lang="en-US" sz="1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The area receives enough rain to support drought resistant undergrowth, but not enough to support forest-type vegetation.</a:t>
            </a:r>
          </a:p>
          <a:p>
            <a:pPr marL="742950" lvl="1" indent="-28575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Grasses are tall and thick, while trees are short and scattered.</a:t>
            </a:r>
          </a:p>
          <a:p>
            <a:pPr marL="285750" indent="-285750">
              <a:buFont typeface="Arial" panose="020B0604020202020204" pitchFamily="34" charset="0"/>
              <a:buChar char="•"/>
            </a:pPr>
            <a:endParaRPr lang="en-US" sz="14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endParaRPr lang="en-US" sz="14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endParaRPr lang="en-US" sz="1400"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507687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837" y="0"/>
            <a:ext cx="9702326"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8606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2091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3194539" y="-1633025"/>
            <a:ext cx="6858000" cy="10124050"/>
          </a:xfrm>
          <a:prstGeom prst="rect">
            <a:avLst/>
          </a:prstGeom>
        </p:spPr>
      </p:pic>
    </p:spTree>
    <p:extLst>
      <p:ext uri="{BB962C8B-B14F-4D97-AF65-F5344CB8AC3E}">
        <p14:creationId xmlns:p14="http://schemas.microsoft.com/office/powerpoint/2010/main" val="2592447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6135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230" y="0"/>
            <a:ext cx="10325539"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3734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0130" y="0"/>
            <a:ext cx="9791784" cy="1200329"/>
          </a:xfrm>
          <a:prstGeom prst="rect">
            <a:avLst/>
          </a:prstGeom>
          <a:noFill/>
        </p:spPr>
        <p:txBody>
          <a:bodyPr wrap="none" lIns="91440" tIns="45720" rIns="91440" bIns="45720">
            <a:spAutoFit/>
          </a:bodyPr>
          <a:lstStyle/>
          <a:p>
            <a:pPr algn="ctr"/>
            <a:r>
              <a:rPr lang="en-US" sz="7200" b="1"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Tropical R</a:t>
            </a: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ain Forest</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8202245"/>
          </a:xfrm>
          <a:prstGeom prst="rect">
            <a:avLst/>
          </a:prstGeom>
          <a:noFill/>
        </p:spPr>
        <p:txBody>
          <a:bodyPr wrap="square" rtlCol="0">
            <a:spAutoFit/>
          </a:bodyPr>
          <a:lstStyle/>
          <a:p>
            <a:pPr marL="285750" indent="-285750">
              <a:buFont typeface="Arial" panose="020B0604020202020204" pitchFamily="34" charset="0"/>
              <a:buChar char="•"/>
            </a:pPr>
            <a:r>
              <a:rPr lang="en-US" sz="2300" dirty="0" smtClean="0">
                <a:latin typeface="KBScaredStraight" panose="02000603000000000000" pitchFamily="2" charset="0"/>
                <a:ea typeface="KBScaredStraight" panose="02000603000000000000" pitchFamily="2" charset="0"/>
              </a:rPr>
              <a:t>Africa’s tropical rain forest is located along the central coast of Africa, near the Equator.</a:t>
            </a:r>
          </a:p>
          <a:p>
            <a:pPr marL="742950" lvl="1" indent="-285750">
              <a:buFont typeface="Arial" panose="020B0604020202020204" pitchFamily="34" charset="0"/>
              <a:buChar char="•"/>
            </a:pPr>
            <a:r>
              <a:rPr lang="en-US" sz="2300" dirty="0" smtClean="0">
                <a:latin typeface="KBScaredStraight" panose="02000603000000000000" pitchFamily="2" charset="0"/>
                <a:ea typeface="KBScaredStraight" panose="02000603000000000000" pitchFamily="2" charset="0"/>
              </a:rPr>
              <a:t>It lies in the Congo River Basin.</a:t>
            </a:r>
          </a:p>
          <a:p>
            <a:pPr marL="742950" lvl="1" indent="-285750">
              <a:buFont typeface="Arial" panose="020B0604020202020204" pitchFamily="34" charset="0"/>
              <a:buChar char="•"/>
            </a:pPr>
            <a:endParaRPr lang="en-US" sz="23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300" dirty="0" smtClean="0">
                <a:latin typeface="KBScaredStraight" panose="02000603000000000000" pitchFamily="2" charset="0"/>
                <a:ea typeface="KBScaredStraight" panose="02000603000000000000" pitchFamily="2" charset="0"/>
              </a:rPr>
              <a:t>The rain forest covers 1/5</a:t>
            </a:r>
            <a:r>
              <a:rPr lang="en-US" sz="2300" baseline="30000" dirty="0" smtClean="0">
                <a:latin typeface="KBScaredStraight" panose="02000603000000000000" pitchFamily="2" charset="0"/>
                <a:ea typeface="KBScaredStraight" panose="02000603000000000000" pitchFamily="2" charset="0"/>
              </a:rPr>
              <a:t>th</a:t>
            </a:r>
            <a:r>
              <a:rPr lang="en-US" sz="2300" dirty="0" smtClean="0">
                <a:latin typeface="KBScaredStraight" panose="02000603000000000000" pitchFamily="2" charset="0"/>
                <a:ea typeface="KBScaredStraight" panose="02000603000000000000" pitchFamily="2" charset="0"/>
              </a:rPr>
              <a:t> of the land surface of Africa and touches 37 countries.</a:t>
            </a:r>
          </a:p>
          <a:p>
            <a:pPr marL="742950" lvl="1" indent="-285750">
              <a:buFont typeface="Arial" panose="020B0604020202020204" pitchFamily="34" charset="0"/>
              <a:buChar char="•"/>
            </a:pPr>
            <a:r>
              <a:rPr lang="en-US" sz="2300" dirty="0" smtClean="0">
                <a:latin typeface="KBScaredStraight" panose="02000603000000000000" pitchFamily="2" charset="0"/>
                <a:ea typeface="KBScaredStraight" panose="02000603000000000000" pitchFamily="2" charset="0"/>
              </a:rPr>
              <a:t>The rain forest has a hot, humid climate.</a:t>
            </a:r>
          </a:p>
          <a:p>
            <a:pPr marL="742950" lvl="1" indent="-285750">
              <a:buFont typeface="Arial" panose="020B0604020202020204" pitchFamily="34" charset="0"/>
              <a:buChar char="•"/>
            </a:pPr>
            <a:r>
              <a:rPr lang="en-US" sz="2300" dirty="0" smtClean="0">
                <a:latin typeface="KBScaredStraight" panose="02000603000000000000" pitchFamily="2" charset="0"/>
                <a:ea typeface="KBScaredStraight" panose="02000603000000000000" pitchFamily="2" charset="0"/>
              </a:rPr>
              <a:t>The annual rainfall is over 17 feet.</a:t>
            </a:r>
          </a:p>
          <a:p>
            <a:pPr marL="742950" lvl="1" indent="-285750">
              <a:buFont typeface="Arial" panose="020B0604020202020204" pitchFamily="34" charset="0"/>
              <a:buChar char="•"/>
            </a:pPr>
            <a:r>
              <a:rPr lang="en-US" sz="2300" dirty="0" smtClean="0">
                <a:latin typeface="KBScaredStraight" panose="02000603000000000000" pitchFamily="2" charset="0"/>
                <a:ea typeface="KBScaredStraight" panose="02000603000000000000" pitchFamily="2" charset="0"/>
              </a:rPr>
              <a:t>There is a large variety of animals found in this region.</a:t>
            </a:r>
          </a:p>
          <a:p>
            <a:pPr marL="285750" indent="-285750">
              <a:buFont typeface="Arial" panose="020B0604020202020204" pitchFamily="34" charset="0"/>
              <a:buChar char="•"/>
            </a:pPr>
            <a:endParaRPr lang="en-US" sz="23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300" dirty="0" smtClean="0">
                <a:latin typeface="KBScaredStraight" panose="02000603000000000000" pitchFamily="2" charset="0"/>
                <a:ea typeface="KBScaredStraight" panose="02000603000000000000" pitchFamily="2" charset="0"/>
              </a:rPr>
              <a:t>Trees are so thick and tall that sunlight never reaches the forest floor!</a:t>
            </a:r>
          </a:p>
          <a:p>
            <a:pPr marL="742950" lvl="1" indent="-285750">
              <a:buFont typeface="Arial" panose="020B0604020202020204" pitchFamily="34" charset="0"/>
              <a:buChar char="•"/>
            </a:pPr>
            <a:r>
              <a:rPr lang="en-US" sz="2300" dirty="0" smtClean="0">
                <a:latin typeface="KBScaredStraight" panose="02000603000000000000" pitchFamily="2" charset="0"/>
                <a:ea typeface="KBScaredStraight" panose="02000603000000000000" pitchFamily="2" charset="0"/>
              </a:rPr>
              <a:t>The trees grow hundreds of feet tall.</a:t>
            </a:r>
          </a:p>
          <a:p>
            <a:pPr marL="285750" indent="-285750">
              <a:buFont typeface="Arial" panose="020B0604020202020204" pitchFamily="34" charset="0"/>
              <a:buChar char="•"/>
            </a:pPr>
            <a:endParaRPr lang="en-US" sz="23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300" dirty="0" smtClean="0">
                <a:latin typeface="KBScaredStraight" panose="02000603000000000000" pitchFamily="2" charset="0"/>
                <a:ea typeface="KBScaredStraight" panose="02000603000000000000" pitchFamily="2" charset="0"/>
              </a:rPr>
              <a:t>It’s the second largest rain forest in the world; the Amazon rain forest in Brazil is the largest.</a:t>
            </a:r>
          </a:p>
          <a:p>
            <a:pPr marL="742950" lvl="1" indent="-285750">
              <a:buFont typeface="Arial" panose="020B0604020202020204" pitchFamily="34" charset="0"/>
              <a:buChar char="•"/>
            </a:pPr>
            <a:r>
              <a:rPr lang="en-US" sz="2300" dirty="0" smtClean="0">
                <a:latin typeface="KBScaredStraight" panose="02000603000000000000" pitchFamily="2" charset="0"/>
                <a:ea typeface="KBScaredStraight" panose="02000603000000000000" pitchFamily="2" charset="0"/>
              </a:rPr>
              <a:t>Unfortunately, this rain forest has shrunk due to deforestation.</a:t>
            </a:r>
          </a:p>
          <a:p>
            <a:pPr marL="285750" indent="-285750">
              <a:buFont typeface="Arial" panose="020B0604020202020204" pitchFamily="34" charset="0"/>
              <a:buChar char="•"/>
            </a:pPr>
            <a:endParaRPr lang="en-US" sz="14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endParaRPr lang="en-US" sz="14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endParaRPr lang="en-US" sz="14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1400" dirty="0" smtClean="0">
                <a:solidFill>
                  <a:srgbClr val="FF0000"/>
                </a:solidFill>
                <a:latin typeface="Franklin Gothic Book" pitchFamily="34" charset="0"/>
              </a:rPr>
              <a:t>.</a:t>
            </a:r>
          </a:p>
          <a:p>
            <a:pPr>
              <a:spcBef>
                <a:spcPct val="50000"/>
              </a:spcBef>
              <a:buClr>
                <a:srgbClr val="FFFF00"/>
              </a:buClr>
              <a:buSzPct val="90000"/>
              <a:buFont typeface="DingMaps"/>
              <a:buChar char="#"/>
            </a:pPr>
            <a:endParaRPr lang="en-US" sz="1400" b="1" dirty="0" smtClean="0">
              <a:latin typeface="Comic Sans MS" panose="030F0702030302020204" pitchFamily="66" charset="0"/>
            </a:endParaRPr>
          </a:p>
          <a:p>
            <a:pPr>
              <a:defRPr/>
            </a:pPr>
            <a:endParaRPr lang="en-US" sz="1400" dirty="0"/>
          </a:p>
          <a:p>
            <a:pPr>
              <a:buFont typeface="Arial" panose="020B0604020202020204" pitchFamily="34" charset="0"/>
              <a:buChar char="•"/>
            </a:pPr>
            <a:endParaRPr lang="en-US" sz="3600" dirty="0" smtClean="0"/>
          </a:p>
          <a:p>
            <a:pPr marL="285750"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082471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6" name="Picture 5" descr="map-African rain forest"/>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2732087" y="0"/>
            <a:ext cx="6727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321169" y="3291841"/>
            <a:ext cx="2883877" cy="1716258"/>
          </a:xfrm>
          <a:prstGeom prst="rect">
            <a:avLst/>
          </a:prstGeom>
          <a:solidFill>
            <a:srgbClr val="D5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581292" y="3429000"/>
            <a:ext cx="2883877" cy="1122363"/>
          </a:xfrm>
          <a:prstGeom prst="rect">
            <a:avLst/>
          </a:prstGeom>
          <a:solidFill>
            <a:srgbClr val="D5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398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039" y="0"/>
            <a:ext cx="9203921"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4265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0215" y="0"/>
            <a:ext cx="9144001"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8677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544" y="868680"/>
            <a:ext cx="7604911" cy="512064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89867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76977" y="0"/>
            <a:ext cx="6238054" cy="1200329"/>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Congo River</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5355312"/>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 Congo River is located in western central Africa.</a:t>
            </a:r>
          </a:p>
          <a:p>
            <a:pPr marL="742950" lvl="1"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It begins in central Africa, near Lake Tanganyika, and flows west through the tropical rain forest.</a:t>
            </a:r>
          </a:p>
          <a:p>
            <a:pPr marL="285750" indent="-285750">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 Congo River is the second largest river in Africa.</a:t>
            </a:r>
          </a:p>
          <a:p>
            <a:pPr marL="742950" lvl="1"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It’s over 3,000 miles long.</a:t>
            </a:r>
          </a:p>
          <a:p>
            <a:pPr marL="285750"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1416877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542" y="0"/>
            <a:ext cx="6182916"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90722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975" y="0"/>
            <a:ext cx="1030605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7201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rot="5400000">
            <a:off x="3672841" y="-1661162"/>
            <a:ext cx="6858000" cy="10180322"/>
          </a:xfrm>
          <a:prstGeom prst="rect">
            <a:avLst/>
          </a:prstGeom>
        </p:spPr>
      </p:pic>
    </p:spTree>
    <p:extLst>
      <p:ext uri="{BB962C8B-B14F-4D97-AF65-F5344CB8AC3E}">
        <p14:creationId xmlns:p14="http://schemas.microsoft.com/office/powerpoint/2010/main" val="29674746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9055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70941" y="0"/>
            <a:ext cx="5850128" cy="1200329"/>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Niger River</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6617196"/>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Niger River is located in western Africa.</a:t>
            </a:r>
          </a:p>
          <a:p>
            <a:pPr marL="742950" lvl="1"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It flows through Guinea, Mali, Niger, Benin, &amp; Nigeria.</a:t>
            </a: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Niger River is the third largest river in Africa.</a:t>
            </a:r>
          </a:p>
          <a:p>
            <a:pPr marL="742950" lvl="1"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It runs over 2,600 miles.</a:t>
            </a:r>
          </a:p>
          <a:p>
            <a:pPr marL="285750" indent="-28575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mouth of the Niger River flows through a large delta, often referred to as the “Oil Delta” because of the petroleum industry that’s centered here.</a:t>
            </a:r>
          </a:p>
          <a:p>
            <a:pPr marL="285750" indent="-285750">
              <a:buFont typeface="Arial" panose="020B0604020202020204" pitchFamily="34" charset="0"/>
              <a:buChar char="•"/>
            </a:pPr>
            <a:endParaRPr lang="en-US" sz="1400" dirty="0">
              <a:latin typeface="KBScaredStraight" panose="02000603000000000000" pitchFamily="2" charset="0"/>
              <a:ea typeface="KBScaredStraight" panose="02000603000000000000" pitchFamily="2" charset="0"/>
            </a:endParaRPr>
          </a:p>
          <a:p>
            <a:endParaRPr lang="en-US" sz="3600" dirty="0" smtClean="0">
              <a:solidFill>
                <a:schemeClr val="bg1"/>
              </a:solidFill>
            </a:endParaRPr>
          </a:p>
          <a:p>
            <a:pPr>
              <a:buFont typeface="Arial" panose="020B0604020202020204" pitchFamily="34" charset="0"/>
              <a:buChar char="•"/>
            </a:pPr>
            <a:endParaRPr lang="en-US" sz="3600" dirty="0" smtClean="0"/>
          </a:p>
          <a:p>
            <a:pPr marL="285750"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7958291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895" y="0"/>
            <a:ext cx="10918210"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86878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41925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28599" y="0"/>
            <a:ext cx="4934812" cy="1200329"/>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Nile River</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6771084"/>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Nile River is located in eastern Africa.</a:t>
            </a:r>
          </a:p>
          <a:p>
            <a:pPr marL="742950" lvl="1"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It starts in East Burundi and flows northward and empties into the Mediterranean Sea.</a:t>
            </a:r>
          </a:p>
          <a:p>
            <a:pPr marL="285750" indent="-28575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Nile is the world’s longest river at 4,150 miles.</a:t>
            </a:r>
          </a:p>
          <a:p>
            <a:pPr marL="285750" indent="-28575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It provides water for Sudan and Egypt.</a:t>
            </a: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It’s an important waterway for transporting people and goods.</a:t>
            </a: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Nile also provides a source of irrigation for agriculture.</a:t>
            </a:r>
          </a:p>
          <a:p>
            <a:endParaRPr lang="en-US" sz="1400" dirty="0" smtClean="0"/>
          </a:p>
          <a:p>
            <a:endParaRPr lang="en-US" sz="1400" dirty="0" smtClean="0"/>
          </a:p>
          <a:p>
            <a:endParaRPr lang="en-US" sz="3600" dirty="0" smtClean="0"/>
          </a:p>
          <a:p>
            <a:pPr marL="285750"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6794177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4075" y="0"/>
            <a:ext cx="3743850"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30261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365760"/>
            <a:ext cx="8168640" cy="612648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71871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5" name="Picture 4"/>
          <p:cNvPicPr>
            <a:picLocks noChangeAspect="1"/>
          </p:cNvPicPr>
          <p:nvPr/>
        </p:nvPicPr>
        <p:blipFill>
          <a:blip r:embed="rId2"/>
          <a:stretch>
            <a:fillRect/>
          </a:stretch>
        </p:blipFill>
        <p:spPr>
          <a:xfrm>
            <a:off x="1808782" y="365760"/>
            <a:ext cx="8574435" cy="612648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51106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723900"/>
            <a:ext cx="8128000" cy="54102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95964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89185" y="0"/>
            <a:ext cx="8413650" cy="1200329"/>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Lake Tanganyika</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6217087"/>
          </a:xfrm>
          <a:prstGeom prst="rect">
            <a:avLst/>
          </a:prstGeom>
          <a:noFill/>
        </p:spPr>
        <p:txBody>
          <a:bodyPr wrap="square" rtlCol="0">
            <a:spAutoFit/>
          </a:bodyPr>
          <a:lstStyle/>
          <a:p>
            <a:pPr marL="342900" indent="-3429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Lake Tanganyika is located in central Africa.</a:t>
            </a:r>
          </a:p>
          <a:p>
            <a:pPr marL="800100" lvl="1" indent="-3429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It’s divided between Burundi, Congo, Tanzania, and Zambia.</a:t>
            </a:r>
          </a:p>
          <a:p>
            <a:pPr marL="342900" indent="-342900">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Lake Tanganyika is the deepest lake in Africa and one of the deepest in the world.</a:t>
            </a:r>
          </a:p>
          <a:p>
            <a:pPr marL="342900" indent="-342900">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It’s also one of the largest freshwater lakes in the world.</a:t>
            </a:r>
          </a:p>
          <a:p>
            <a:pPr marL="342900" indent="-342900">
              <a:buFont typeface="Arial" panose="020B0604020202020204" pitchFamily="34" charset="0"/>
              <a:buChar char="•"/>
            </a:pPr>
            <a:endParaRPr lang="en-US" sz="2000" dirty="0" smtClean="0">
              <a:latin typeface="KBScaredStraight" panose="02000603000000000000" pitchFamily="2" charset="0"/>
              <a:ea typeface="KBScaredStraight" panose="02000603000000000000" pitchFamily="2" charset="0"/>
            </a:endParaRPr>
          </a:p>
          <a:p>
            <a:pPr>
              <a:buFont typeface="Arial" panose="020B0604020202020204" pitchFamily="34" charset="0"/>
              <a:buChar char="•"/>
            </a:pPr>
            <a:endParaRPr lang="en-US" sz="3600" dirty="0" smtClean="0"/>
          </a:p>
          <a:p>
            <a:pPr marL="285750"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9646778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ups</a:t>
            </a:r>
            <a:endParaRPr lang="en-US" dirty="0"/>
          </a:p>
        </p:txBody>
      </p:sp>
      <p:sp>
        <p:nvSpPr>
          <p:cNvPr id="3" name="Content Placeholder 2"/>
          <p:cNvSpPr>
            <a:spLocks noGrp="1"/>
          </p:cNvSpPr>
          <p:nvPr>
            <p:ph idx="1"/>
          </p:nvPr>
        </p:nvSpPr>
        <p:spPr/>
        <p:txBody>
          <a:bodyPr/>
          <a:lstStyle/>
          <a:p>
            <a:r>
              <a:rPr lang="en-US" dirty="0" smtClean="0"/>
              <a:t>Wednesday- How do Nomads survive in the desert? Do you believe you could do this, and why? </a:t>
            </a:r>
          </a:p>
          <a:p>
            <a:endParaRPr lang="en-US" dirty="0"/>
          </a:p>
          <a:p>
            <a:r>
              <a:rPr lang="en-US" dirty="0" smtClean="0"/>
              <a:t>Thursday-  Why do people believe that the early traces of Human life began in Africa? </a:t>
            </a:r>
          </a:p>
          <a:p>
            <a:endParaRPr lang="en-US" dirty="0"/>
          </a:p>
          <a:p>
            <a:r>
              <a:rPr lang="en-US" dirty="0" smtClean="0"/>
              <a:t>Friday-</a:t>
            </a:r>
            <a:endParaRPr lang="en-US" dirty="0"/>
          </a:p>
        </p:txBody>
      </p:sp>
    </p:spTree>
    <p:extLst>
      <p:ext uri="{BB962C8B-B14F-4D97-AF65-F5344CB8AC3E}">
        <p14:creationId xmlns:p14="http://schemas.microsoft.com/office/powerpoint/2010/main" val="928123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349" y="507978"/>
            <a:ext cx="8457301" cy="584204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21448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091" y="0"/>
            <a:ext cx="9351818"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30017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585787"/>
            <a:ext cx="9753600" cy="568642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46825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62059" y="0"/>
            <a:ext cx="6867907" cy="1200329"/>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Lake Victoria</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6771084"/>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Lake Victoria is the largest lake in Africa and the second largest freshwater lake in the world (Lake Superior is the largest).</a:t>
            </a:r>
          </a:p>
          <a:p>
            <a:pPr marL="285750"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It is located in central Africa and extends into three countries: Tanzania, Uganda, and Kenya.</a:t>
            </a:r>
          </a:p>
          <a:p>
            <a:pPr marL="742950" lvl="1"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White Nile begins here.</a:t>
            </a:r>
          </a:p>
          <a:p>
            <a:pPr marL="742950" lvl="1"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Lake Victoria is vital in supporting the millions of people that live nearby.</a:t>
            </a:r>
          </a:p>
          <a:p>
            <a:pPr marL="742950" lvl="1"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It provides a living for many fishermen and attracts millions of tourists each year.</a:t>
            </a:r>
          </a:p>
          <a:p>
            <a:pPr>
              <a:defRPr/>
            </a:pPr>
            <a:endParaRPr lang="en-US" sz="1200" dirty="0"/>
          </a:p>
          <a:p>
            <a:pPr>
              <a:defRPr/>
            </a:pPr>
            <a:r>
              <a:rPr lang="en-US" sz="1200" dirty="0" smtClean="0"/>
              <a:t> </a:t>
            </a:r>
            <a:endParaRPr lang="en-US" sz="1200" dirty="0"/>
          </a:p>
          <a:p>
            <a:pPr>
              <a:buFont typeface="Arial" panose="020B0604020202020204" pitchFamily="34" charset="0"/>
              <a:buChar char="•"/>
            </a:pPr>
            <a:endParaRPr lang="en-US" sz="3600" dirty="0" smtClean="0"/>
          </a:p>
          <a:p>
            <a:pPr marL="285750"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2290598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9758" y="0"/>
            <a:ext cx="6752484"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40549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12192000" cy="48768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07169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6" name="Picture 5"/>
          <p:cNvPicPr>
            <a:picLocks noChangeAspect="1"/>
          </p:cNvPicPr>
          <p:nvPr/>
        </p:nvPicPr>
        <p:blipFill>
          <a:blip r:embed="rId2"/>
          <a:stretch>
            <a:fillRect/>
          </a:stretch>
        </p:blipFill>
        <p:spPr>
          <a:xfrm>
            <a:off x="1286487" y="0"/>
            <a:ext cx="9619026"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65552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74629" y="0"/>
            <a:ext cx="8042779" cy="1200329"/>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Atlas Mountains</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6130909"/>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Atlas Mountains are a mountain range in north Africa.</a:t>
            </a:r>
          </a:p>
          <a:p>
            <a:pPr marL="285750" indent="-28575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mountains extend from Morocco to Tunisia, between the Mediterranean Sea and the Sahara desert.</a:t>
            </a:r>
          </a:p>
          <a:p>
            <a:pPr marL="285750" indent="-28575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They separate the coastal regions from the Sahara Desert.</a:t>
            </a:r>
          </a:p>
          <a:p>
            <a:pPr marL="285750"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a:lnSpc>
                <a:spcPct val="90000"/>
              </a:lnSpc>
              <a:defRPr/>
            </a:pPr>
            <a:endParaRPr lang="en-US" sz="3600" dirty="0">
              <a:effectLst>
                <a:outerShdw blurRad="38100" dist="38100" dir="2700000" algn="tl">
                  <a:srgbClr val="C0C0C0"/>
                </a:outerShdw>
              </a:effectLst>
            </a:endParaRPr>
          </a:p>
          <a:p>
            <a:pPr>
              <a:buFont typeface="Arial" panose="020B0604020202020204" pitchFamily="34" charset="0"/>
              <a:buChar char="•"/>
            </a:pPr>
            <a:endParaRPr lang="en-US" sz="3600" dirty="0" smtClean="0"/>
          </a:p>
          <a:p>
            <a:pPr marL="285750"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3788786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5604" y="0"/>
            <a:ext cx="6100791" cy="6858000"/>
          </a:xfrm>
          <a:prstGeom prst="rect">
            <a:avLst/>
          </a:prstGeom>
          <a:ln>
            <a:solidFill>
              <a:schemeClr val="tx1"/>
            </a:solidFill>
          </a:ln>
          <a:effectLst>
            <a:outerShdw blurRad="292100" dist="139700" dir="2700000" algn="tl" rotWithShape="0">
              <a:srgbClr val="333333">
                <a:alpha val="65000"/>
              </a:srgbClr>
            </a:outerShdw>
          </a:effectLst>
        </p:spPr>
      </p:pic>
      <p:sp>
        <p:nvSpPr>
          <p:cNvPr id="5" name="Right Arrow 4"/>
          <p:cNvSpPr/>
          <p:nvPr/>
        </p:nvSpPr>
        <p:spPr>
          <a:xfrm>
            <a:off x="989325" y="794972"/>
            <a:ext cx="2771336" cy="562708"/>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59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622" y="365760"/>
            <a:ext cx="9185232" cy="612648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5542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B9D5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6" name="Rectangle 5"/>
          <p:cNvSpPr/>
          <p:nvPr/>
        </p:nvSpPr>
        <p:spPr>
          <a:xfrm>
            <a:off x="2343955" y="0"/>
            <a:ext cx="7598536"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6384" y="0"/>
            <a:ext cx="6349284" cy="6858000"/>
          </a:xfrm>
          <a:prstGeom prst="rect">
            <a:avLst/>
          </a:prstGeom>
          <a:ln w="28575">
            <a:solidFill>
              <a:srgbClr val="B9D536"/>
            </a:solidFill>
          </a:ln>
          <a:effectLst>
            <a:outerShdw blurRad="292100" dist="139700" dir="2700000" algn="tl" rotWithShape="0">
              <a:srgbClr val="333333">
                <a:alpha val="65000"/>
              </a:srgbClr>
            </a:outerShdw>
          </a:effectLst>
        </p:spPr>
      </p:pic>
      <p:sp>
        <p:nvSpPr>
          <p:cNvPr id="7" name="Rectangle 6"/>
          <p:cNvSpPr/>
          <p:nvPr/>
        </p:nvSpPr>
        <p:spPr>
          <a:xfrm>
            <a:off x="3152726" y="1895010"/>
            <a:ext cx="5886548" cy="2308324"/>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rgbClr val="B9D536"/>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Africa’s</a:t>
            </a:r>
          </a:p>
          <a:p>
            <a:pPr algn="ctr"/>
            <a:r>
              <a:rPr lang="en-US" sz="7200" b="1" cap="none" spc="0" dirty="0" smtClean="0">
                <a:ln w="28575">
                  <a:solidFill>
                    <a:schemeClr val="tx1"/>
                  </a:solidFill>
                  <a:prstDash val="solid"/>
                </a:ln>
                <a:solidFill>
                  <a:srgbClr val="B9D536"/>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Geography</a:t>
            </a:r>
            <a:endParaRPr lang="en-US" sz="7200" b="1" cap="none" spc="0" dirty="0">
              <a:ln w="28575">
                <a:solidFill>
                  <a:schemeClr val="tx1"/>
                </a:solidFill>
                <a:prstDash val="solid"/>
              </a:ln>
              <a:solidFill>
                <a:srgbClr val="B9D536"/>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endParaRPr>
          </a:p>
        </p:txBody>
      </p:sp>
    </p:spTree>
    <p:extLst>
      <p:ext uri="{BB962C8B-B14F-4D97-AF65-F5344CB8AC3E}">
        <p14:creationId xmlns:p14="http://schemas.microsoft.com/office/powerpoint/2010/main" val="16823641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921" y="457200"/>
            <a:ext cx="8928157" cy="59436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40774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30828" y="0"/>
            <a:ext cx="7930376" cy="1200329"/>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Kalahari Desert</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609397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The Kalahari Desert is located in southwestern Africa.</a:t>
            </a:r>
          </a:p>
          <a:p>
            <a:pPr marL="742950" lvl="1" indent="-28575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It covers parts of Botswana, Namibia, and South Africa.</a:t>
            </a:r>
          </a:p>
          <a:p>
            <a:pPr marL="285750" indent="-28575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The region is surrounded by semi-arid areas that are slowly becoming more dry.</a:t>
            </a:r>
          </a:p>
          <a:p>
            <a:pPr marL="285750" indent="-28575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It is not a “true” desert because it receives 3-10 inches of rain per year.</a:t>
            </a:r>
          </a:p>
          <a:p>
            <a:pPr marL="285750" indent="-28575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Because of the precipitation and underground water supplies, grass, shrubs, and wild animals manage to live in the Kalahari desert.</a:t>
            </a:r>
          </a:p>
          <a:p>
            <a:pPr>
              <a:buFont typeface="Arial" panose="020B0604020202020204" pitchFamily="34" charset="0"/>
              <a:buChar char="•"/>
            </a:pPr>
            <a:endParaRPr lang="en-US" sz="3600" dirty="0" smtClean="0"/>
          </a:p>
          <a:p>
            <a:pPr marL="285750"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4837305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166" y="938688"/>
            <a:ext cx="6719668" cy="498062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3251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72251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100" y="1130300"/>
            <a:ext cx="7289800" cy="45974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11068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78624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2689275" y="-1851075"/>
            <a:ext cx="6858000" cy="10560149"/>
          </a:xfrm>
          <a:prstGeom prst="rect">
            <a:avLst/>
          </a:prstGeom>
        </p:spPr>
      </p:pic>
    </p:spTree>
    <p:extLst>
      <p:ext uri="{BB962C8B-B14F-4D97-AF65-F5344CB8AC3E}">
        <p14:creationId xmlns:p14="http://schemas.microsoft.com/office/powerpoint/2010/main" val="2780426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6544292"/>
          </a:xfrm>
          <a:prstGeom prst="rect">
            <a:avLst/>
          </a:prstGeom>
        </p:spPr>
        <p:txBody>
          <a:bodyPr wrap="square">
            <a:spAutoFit/>
          </a:bodyPr>
          <a:lstStyle/>
          <a:p>
            <a:pPr>
              <a:lnSpc>
                <a:spcPct val="107000"/>
              </a:lnSpc>
              <a:spcAft>
                <a:spcPts val="800"/>
              </a:spcAft>
            </a:pPr>
            <a:endParaRPr lang="en-US" sz="1400" dirty="0" smtClean="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smtClean="0">
                <a:latin typeface="KG Second Chances Solid" panose="02000000000000000000" pitchFamily="2" charset="0"/>
              </a:rPr>
              <a:t>Physical Features Class Quilt – Teacher Directions</a:t>
            </a:r>
          </a:p>
          <a:p>
            <a:pPr marL="571500" indent="-5715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Divide the class </a:t>
            </a:r>
            <a:r>
              <a:rPr lang="en-US" sz="2400" dirty="0">
                <a:latin typeface="KBScaredStraight" panose="02000603000000000000" pitchFamily="2" charset="0"/>
                <a:ea typeface="KBScaredStraight" panose="02000603000000000000" pitchFamily="2" charset="0"/>
              </a:rPr>
              <a:t>into groups of </a:t>
            </a:r>
            <a:r>
              <a:rPr lang="en-US" sz="2400" dirty="0" smtClean="0">
                <a:latin typeface="KBScaredStraight" panose="02000603000000000000" pitchFamily="2" charset="0"/>
                <a:ea typeface="KBScaredStraight" panose="02000603000000000000" pitchFamily="2" charset="0"/>
              </a:rPr>
              <a:t>11 .</a:t>
            </a:r>
          </a:p>
          <a:p>
            <a:pPr marL="571500" indent="-5715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Give each student a quilt patch handout.</a:t>
            </a:r>
          </a:p>
          <a:p>
            <a:pPr marL="571500" indent="-5715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Each student will create a “quilt patch” for 1 of the 11 physical features in Africa.</a:t>
            </a:r>
          </a:p>
          <a:p>
            <a:pPr marL="571500" indent="-5715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Have the students tape </a:t>
            </a:r>
            <a:r>
              <a:rPr lang="en-US" sz="2400" dirty="0">
                <a:latin typeface="KBScaredStraight" panose="02000603000000000000" pitchFamily="2" charset="0"/>
                <a:ea typeface="KBScaredStraight" panose="02000603000000000000" pitchFamily="2" charset="0"/>
              </a:rPr>
              <a:t>all </a:t>
            </a:r>
            <a:r>
              <a:rPr lang="en-US" sz="2400" dirty="0" smtClean="0">
                <a:latin typeface="KBScaredStraight" panose="02000603000000000000" pitchFamily="2" charset="0"/>
                <a:ea typeface="KBScaredStraight" panose="02000603000000000000" pitchFamily="2" charset="0"/>
              </a:rPr>
              <a:t>11 patches </a:t>
            </a:r>
            <a:r>
              <a:rPr lang="en-US" sz="2400" dirty="0">
                <a:latin typeface="KBScaredStraight" panose="02000603000000000000" pitchFamily="2" charset="0"/>
                <a:ea typeface="KBScaredStraight" panose="02000603000000000000" pitchFamily="2" charset="0"/>
              </a:rPr>
              <a:t>together to </a:t>
            </a:r>
            <a:r>
              <a:rPr lang="en-US" sz="2400" dirty="0" smtClean="0">
                <a:latin typeface="KBScaredStraight" panose="02000603000000000000" pitchFamily="2" charset="0"/>
                <a:ea typeface="KBScaredStraight" panose="02000603000000000000" pitchFamily="2" charset="0"/>
              </a:rPr>
              <a:t>create the </a:t>
            </a:r>
            <a:r>
              <a:rPr lang="en-US" sz="2400" dirty="0">
                <a:latin typeface="KBScaredStraight" panose="02000603000000000000" pitchFamily="2" charset="0"/>
                <a:ea typeface="KBScaredStraight" panose="02000603000000000000" pitchFamily="2" charset="0"/>
              </a:rPr>
              <a:t>“quilt</a:t>
            </a:r>
            <a:r>
              <a:rPr lang="en-US" sz="2400" dirty="0" smtClean="0">
                <a:latin typeface="KBScaredStraight" panose="02000603000000000000" pitchFamily="2" charset="0"/>
                <a:ea typeface="KBScaredStraight" panose="02000603000000000000" pitchFamily="2" charset="0"/>
              </a:rPr>
              <a:t>”.</a:t>
            </a:r>
          </a:p>
          <a:p>
            <a:pPr marL="571500" indent="-571500">
              <a:lnSpc>
                <a:spcPct val="107000"/>
              </a:lnSpc>
              <a:spcAft>
                <a:spcPts val="800"/>
              </a:spcAft>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a:p>
            <a:pPr marL="571500" indent="-5715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*To make the quilt “even”, have the students work together to make a patch about Africa in general (size, features, people, climate, location, etc.)</a:t>
            </a:r>
          </a:p>
          <a:p>
            <a:pPr marL="571500" indent="-571500">
              <a:lnSpc>
                <a:spcPct val="107000"/>
              </a:lnSpc>
              <a:spcAft>
                <a:spcPts val="800"/>
              </a:spcAft>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9868085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15107" y="0"/>
            <a:ext cx="10761785" cy="6858000"/>
          </a:xfrm>
          <a:prstGeom prst="rect">
            <a:avLst/>
          </a:prstGeom>
        </p:spPr>
      </p:pic>
    </p:spTree>
    <p:extLst>
      <p:ext uri="{BB962C8B-B14F-4D97-AF65-F5344CB8AC3E}">
        <p14:creationId xmlns:p14="http://schemas.microsoft.com/office/powerpoint/2010/main" val="3366884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5651355"/>
          </a:xfrm>
          <a:prstGeom prst="rect">
            <a:avLst/>
          </a:prstGeom>
        </p:spPr>
        <p:txBody>
          <a:bodyPr wrap="square">
            <a:spAutoFit/>
          </a:bodyPr>
          <a:lstStyle/>
          <a:p>
            <a:pPr>
              <a:lnSpc>
                <a:spcPct val="107000"/>
              </a:lnSpc>
              <a:spcAft>
                <a:spcPts val="800"/>
              </a:spcAft>
            </a:pPr>
            <a:endParaRPr lang="en-US" sz="1400" dirty="0" smtClean="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smtClean="0">
                <a:latin typeface="KG Second Chances Solid" panose="02000000000000000000" pitchFamily="2" charset="0"/>
              </a:rPr>
              <a:t>Physical Features Hot Seat Review – </a:t>
            </a:r>
          </a:p>
          <a:p>
            <a:pPr algn="ctr">
              <a:lnSpc>
                <a:spcPct val="107000"/>
              </a:lnSpc>
              <a:spcAft>
                <a:spcPts val="800"/>
              </a:spcAft>
            </a:pPr>
            <a:r>
              <a:rPr lang="en-US" sz="4400" dirty="0" smtClean="0">
                <a:latin typeface="KG Second Chances Solid" panose="02000000000000000000" pitchFamily="2" charset="0"/>
              </a:rPr>
              <a:t>Teacher Directions</a:t>
            </a:r>
          </a:p>
          <a:p>
            <a:pPr marL="571500" indent="-571500">
              <a:lnSpc>
                <a:spcPct val="107000"/>
              </a:lnSpc>
              <a:spcAft>
                <a:spcPts val="800"/>
              </a:spcAft>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a:p>
            <a:pPr marL="571500" indent="-5715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Write the names of the 11 physical features on sticky notes and randomly place them under students’ chairs. </a:t>
            </a:r>
          </a:p>
          <a:p>
            <a:pPr marL="571500" indent="-5715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Have all students check their seats and if they have a feature, they have to either describe it or say where it’s located.</a:t>
            </a:r>
          </a:p>
          <a:p>
            <a:pPr marL="1028700" lvl="1" indent="-5715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Another variation—project a blank map of Africa on the board &amp; have students place the sticky where the feature is located. </a:t>
            </a:r>
          </a:p>
          <a:p>
            <a:pPr marL="571500" indent="-571500">
              <a:lnSpc>
                <a:spcPct val="107000"/>
              </a:lnSpc>
              <a:spcAft>
                <a:spcPts val="800"/>
              </a:spcAft>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659828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98199" y="0"/>
            <a:ext cx="3395610" cy="1200329"/>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Africa</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6647974"/>
          </a:xfrm>
          <a:prstGeom prst="rect">
            <a:avLst/>
          </a:prstGeom>
          <a:noFill/>
        </p:spPr>
        <p:txBody>
          <a:bodyPr wrap="square" rtlCol="0">
            <a:spAutoFit/>
          </a:bodyPr>
          <a:lstStyle/>
          <a:p>
            <a:pPr marL="342900" indent="-342900">
              <a:buFont typeface="Arial" panose="020B0604020202020204" pitchFamily="34" charset="0"/>
              <a:buChar char="•"/>
              <a:defRPr/>
            </a:pPr>
            <a:r>
              <a:rPr lang="en-US" sz="2400" dirty="0" smtClean="0">
                <a:latin typeface="KBScaredStraight" panose="02000603000000000000" pitchFamily="2" charset="0"/>
                <a:ea typeface="KBScaredStraight" panose="02000603000000000000" pitchFamily="2" charset="0"/>
              </a:rPr>
              <a:t>Africa is the world’s second largest continent (11,700,000 miles).</a:t>
            </a:r>
          </a:p>
          <a:p>
            <a:pPr marL="342900" indent="-342900">
              <a:buFont typeface="Arial" panose="020B0604020202020204" pitchFamily="34" charset="0"/>
              <a:buChar char="•"/>
              <a:defRPr/>
            </a:pPr>
            <a:endParaRPr lang="en-US" sz="2400" dirty="0" smtClean="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defRPr/>
            </a:pPr>
            <a:r>
              <a:rPr lang="en-US" sz="2400" dirty="0" smtClean="0">
                <a:latin typeface="KBScaredStraight" panose="02000603000000000000" pitchFamily="2" charset="0"/>
                <a:ea typeface="KBScaredStraight" panose="02000603000000000000" pitchFamily="2" charset="0"/>
              </a:rPr>
              <a:t>It is home to 52 countries, 1,000 different languages, and 800 million people.</a:t>
            </a:r>
          </a:p>
          <a:p>
            <a:pPr marL="800100" lvl="1" indent="-342900">
              <a:buFont typeface="Arial" panose="020B0604020202020204" pitchFamily="34" charset="0"/>
              <a:buChar char="•"/>
              <a:defRPr/>
            </a:pPr>
            <a:r>
              <a:rPr lang="en-US" sz="2400" dirty="0" smtClean="0">
                <a:latin typeface="KBScaredStraight" panose="02000603000000000000" pitchFamily="2" charset="0"/>
                <a:ea typeface="KBScaredStraight" panose="02000603000000000000" pitchFamily="2" charset="0"/>
              </a:rPr>
              <a:t>10% of the world’s population lives in Africa.</a:t>
            </a:r>
          </a:p>
          <a:p>
            <a:pPr marL="800100" lvl="1" indent="-342900">
              <a:buFont typeface="Arial" panose="020B0604020202020204" pitchFamily="34" charset="0"/>
              <a:buChar char="•"/>
              <a:defRPr/>
            </a:pPr>
            <a:endParaRPr lang="en-US" sz="2400" dirty="0" smtClean="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defRPr/>
            </a:pPr>
            <a:r>
              <a:rPr lang="en-US" sz="2400" dirty="0" smtClean="0">
                <a:latin typeface="KBScaredStraight" panose="02000603000000000000" pitchFamily="2" charset="0"/>
                <a:ea typeface="KBScaredStraight" panose="02000603000000000000" pitchFamily="2" charset="0"/>
              </a:rPr>
              <a:t>The one thing that all African nations have in common is their reliance on the land’s physical characteristics, which affect where people live, work, &amp; trade.</a:t>
            </a:r>
          </a:p>
          <a:p>
            <a:pPr marL="342900" indent="-342900">
              <a:buFont typeface="Arial" panose="020B0604020202020204" pitchFamily="34" charset="0"/>
              <a:buChar char="•"/>
              <a:defRPr/>
            </a:pPr>
            <a:endParaRPr lang="en-US" sz="2400" dirty="0" smtClean="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defRPr/>
            </a:pPr>
            <a:r>
              <a:rPr lang="en-US" sz="2400" dirty="0" smtClean="0">
                <a:latin typeface="KBScaredStraight" panose="02000603000000000000" pitchFamily="2" charset="0"/>
                <a:ea typeface="KBScaredStraight" panose="02000603000000000000" pitchFamily="2" charset="0"/>
              </a:rPr>
              <a:t>Africa can be divided into many different regions:</a:t>
            </a:r>
          </a:p>
          <a:p>
            <a:pPr marL="800100" lvl="1" indent="-342900">
              <a:buFont typeface="Arial" panose="020B0604020202020204" pitchFamily="34" charset="0"/>
              <a:buChar char="•"/>
              <a:defRPr/>
            </a:pPr>
            <a:r>
              <a:rPr lang="en-US" sz="2400" dirty="0" smtClean="0">
                <a:latin typeface="KBScaredStraight" panose="02000603000000000000" pitchFamily="2" charset="0"/>
                <a:ea typeface="KBScaredStraight" panose="02000603000000000000" pitchFamily="2" charset="0"/>
              </a:rPr>
              <a:t>The Sahara, the Sahel, the savannahs, the tropical rain forests, the Ethiopian Highlands, and Southern Africa.</a:t>
            </a:r>
          </a:p>
          <a:p>
            <a:pPr>
              <a:defRPr/>
            </a:pPr>
            <a:endParaRPr lang="en-US" sz="2000" dirty="0"/>
          </a:p>
          <a:p>
            <a:pPr>
              <a:buNone/>
            </a:pPr>
            <a:r>
              <a:rPr lang="en-US" sz="2000" dirty="0" smtClean="0"/>
              <a:t> </a:t>
            </a:r>
          </a:p>
          <a:p>
            <a:pPr>
              <a:defRPr/>
            </a:pPr>
            <a:endParaRPr lang="en-US" sz="2000" dirty="0">
              <a:effectLst>
                <a:outerShdw blurRad="38100" dist="38100" dir="2700000" algn="tl">
                  <a:srgbClr val="C0C0C0"/>
                </a:outerShdw>
              </a:effectLst>
            </a:endParaRPr>
          </a:p>
          <a:p>
            <a:pPr>
              <a:buFont typeface="Arial" panose="020B0604020202020204" pitchFamily="34" charset="0"/>
              <a:buChar char="•"/>
            </a:pPr>
            <a:endParaRPr lang="en-US" sz="3600" dirty="0" smtClean="0"/>
          </a:p>
          <a:p>
            <a:pPr marL="285750" indent="-285750">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3330994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7005508"/>
          </a:xfrm>
          <a:prstGeom prst="rect">
            <a:avLst/>
          </a:prstGeom>
        </p:spPr>
        <p:txBody>
          <a:bodyPr wrap="square">
            <a:spAutoFit/>
          </a:bodyPr>
          <a:lstStyle/>
          <a:p>
            <a:pPr>
              <a:lnSpc>
                <a:spcPct val="107000"/>
              </a:lnSpc>
              <a:spcAft>
                <a:spcPts val="800"/>
              </a:spcAft>
            </a:pPr>
            <a:endParaRPr lang="en-US" sz="1400" dirty="0" smtClean="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smtClean="0">
                <a:latin typeface="KG Second Chances Solid" panose="02000000000000000000" pitchFamily="2" charset="0"/>
              </a:rPr>
              <a:t>Teachers</a:t>
            </a:r>
          </a:p>
          <a:p>
            <a:pPr>
              <a:lnSpc>
                <a:spcPct val="107000"/>
              </a:lnSpc>
              <a:spcAft>
                <a:spcPts val="800"/>
              </a:spcAft>
            </a:pPr>
            <a:r>
              <a:rPr lang="en-US" sz="2400" dirty="0" smtClean="0">
                <a:latin typeface="KBScaredStraight" panose="02000603000000000000" pitchFamily="2" charset="0"/>
                <a:ea typeface="KBScaredStraight" panose="02000603000000000000" pitchFamily="2" charset="0"/>
                <a:cs typeface="Arial" panose="020B0604020202020204" pitchFamily="34" charset="0"/>
              </a:rPr>
              <a:t>Thank you for downloading this file. I hope you enjoy using it with your students, and I can’t wait to read your feedback in my TPT store! </a:t>
            </a:r>
            <a:r>
              <a:rPr lang="en-US" sz="2400" dirty="0" smtClean="0">
                <a:latin typeface="KBScaredStraight" panose="02000603000000000000" pitchFamily="2" charset="0"/>
                <a:ea typeface="KBScaredStraight" panose="02000603000000000000" pitchFamily="2" charset="0"/>
                <a:cs typeface="Arial" panose="020B0604020202020204" pitchFamily="34" charset="0"/>
                <a:sym typeface="Wingdings" panose="05000000000000000000" pitchFamily="2" charset="2"/>
              </a:rPr>
              <a:t></a:t>
            </a:r>
          </a:p>
          <a:p>
            <a:pPr>
              <a:lnSpc>
                <a:spcPct val="107000"/>
              </a:lnSpc>
              <a:spcAft>
                <a:spcPts val="800"/>
              </a:spcAft>
            </a:pPr>
            <a:endParaRPr lang="en-US" sz="1600" dirty="0">
              <a:latin typeface="KBScaredStraight" panose="02000603000000000000" pitchFamily="2" charset="0"/>
              <a:ea typeface="KBScaredStraight" panose="02000603000000000000" pitchFamily="2"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cs typeface="Arial" panose="020B0604020202020204" pitchFamily="34" charset="0"/>
              </a:rPr>
              <a:t>For more social studies materials, please visit my store: </a:t>
            </a:r>
            <a:r>
              <a:rPr lang="en-US" sz="2400" dirty="0" smtClean="0">
                <a:latin typeface="KBScaredStraight" panose="02000603000000000000" pitchFamily="2" charset="0"/>
                <a:ea typeface="KBScaredStraight" panose="02000603000000000000" pitchFamily="2" charset="0"/>
                <a:cs typeface="Arial" panose="020B0604020202020204" pitchFamily="34" charset="0"/>
                <a:hlinkClick r:id="rId2"/>
              </a:rPr>
              <a:t>http://www.teacherspayteachers.com/Store/Brain-Wrinkles</a:t>
            </a:r>
            <a:endParaRPr lang="en-US" sz="2400" dirty="0" smtClean="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800"/>
              </a:spcAft>
            </a:pPr>
            <a:endParaRPr lang="en-US" sz="1600" dirty="0" smtClean="0">
              <a:latin typeface="KBScaredStraight" panose="02000603000000000000" pitchFamily="2" charset="0"/>
              <a:ea typeface="KBScaredStraight" panose="02000603000000000000" pitchFamily="2"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cs typeface="Arial" panose="020B0604020202020204" pitchFamily="34" charset="0"/>
              </a:rPr>
              <a:t>I teach 6</a:t>
            </a:r>
            <a:r>
              <a:rPr lang="en-US" sz="2400" baseline="30000" dirty="0" smtClean="0">
                <a:latin typeface="KBScaredStraight" panose="02000603000000000000" pitchFamily="2" charset="0"/>
                <a:ea typeface="KBScaredStraight" panose="02000603000000000000" pitchFamily="2" charset="0"/>
                <a:cs typeface="Arial" panose="020B0604020202020204" pitchFamily="34" charset="0"/>
              </a:rPr>
              <a:t>th</a:t>
            </a:r>
            <a:r>
              <a:rPr lang="en-US" sz="2400" dirty="0" smtClean="0">
                <a:latin typeface="KBScaredStraight" panose="02000603000000000000" pitchFamily="2" charset="0"/>
                <a:ea typeface="KBScaredStraight" panose="02000603000000000000" pitchFamily="2" charset="0"/>
                <a:cs typeface="Arial" panose="020B0604020202020204" pitchFamily="34" charset="0"/>
              </a:rPr>
              <a:t> grade Language Arts and Social Studies in Georgia, so my products are aligned with Common Core (LA) and Georgia Performance Standards (SS).</a:t>
            </a:r>
            <a:endParaRPr lang="en-US" sz="1600" dirty="0">
              <a:latin typeface="KBScaredStraight" panose="02000603000000000000" pitchFamily="2" charset="0"/>
              <a:ea typeface="KBScaredStraight" panose="02000603000000000000" pitchFamily="2" charset="0"/>
              <a:cs typeface="Arial" panose="020B0604020202020204" pitchFamily="34" charset="0"/>
            </a:endParaRPr>
          </a:p>
          <a:p>
            <a:pPr marL="342900" indent="-342900">
              <a:lnSpc>
                <a:spcPct val="107000"/>
              </a:lnSpc>
              <a:spcAft>
                <a:spcPts val="800"/>
              </a:spcAft>
              <a:buFont typeface="Arial" panose="020B0604020202020204" pitchFamily="34" charset="0"/>
              <a:buChar char="•"/>
            </a:pPr>
            <a:endParaRPr lang="en-US" sz="1600" dirty="0" smtClean="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800"/>
              </a:spcAft>
            </a:pPr>
            <a:r>
              <a:rPr lang="en-US" sz="1600" dirty="0" smtClean="0">
                <a:latin typeface="KBScaredStraight" panose="02000603000000000000" pitchFamily="2" charset="0"/>
                <a:ea typeface="KBScaredStraight" panose="02000603000000000000" pitchFamily="2" charset="0"/>
                <a:cs typeface="Arial" panose="020B0604020202020204" pitchFamily="34" charset="0"/>
              </a:rPr>
              <a:t>© </a:t>
            </a:r>
            <a:r>
              <a:rPr lang="en-US" sz="1600" dirty="0">
                <a:latin typeface="KBScaredStraight" panose="02000603000000000000" pitchFamily="2" charset="0"/>
                <a:ea typeface="KBScaredStraight" panose="02000603000000000000" pitchFamily="2" charset="0"/>
                <a:cs typeface="Arial" panose="020B0604020202020204" pitchFamily="34" charset="0"/>
              </a:rPr>
              <a:t>Copyright 2013. Brain Wrinkles. All rights reserved. Permission is granted to copy pages specifically designed for student or teacher use by the original purchaser or licensee. The reproduction of any other part of this product is strictly prohibited. Copying any part of this product and placing it on the Internet in any form (even a personal/classroom website) is strictly forbidden. Doing so makes it possible for an Internet search to make the document available on the Internet, free of charge, and is a violation of the Digital Millennium Copyright Act (DMCA</a:t>
            </a:r>
            <a:r>
              <a:rPr lang="en-US" sz="1600" dirty="0" smtClean="0">
                <a:latin typeface="KBScaredStraight" panose="02000603000000000000" pitchFamily="2" charset="0"/>
                <a:ea typeface="KBScaredStraight" panose="02000603000000000000" pitchFamily="2" charset="0"/>
                <a:cs typeface="Arial" panose="020B0604020202020204" pitchFamily="34" charset="0"/>
              </a:rPr>
              <a:t>).</a:t>
            </a:r>
            <a:endParaRPr lang="en-US" sz="1600" dirty="0">
              <a:latin typeface="KBScaredStraight" panose="02000603000000000000" pitchFamily="2" charset="0"/>
              <a:ea typeface="KBScaredStraight"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673511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96214"/>
            <a:ext cx="9144000" cy="934188"/>
          </a:xfrm>
        </p:spPr>
        <p:txBody>
          <a:bodyPr/>
          <a:lstStyle/>
          <a:p>
            <a:r>
              <a:rPr lang="en-US" dirty="0" smtClean="0">
                <a:latin typeface="KG Second Chances Solid" panose="02000000000000000000" pitchFamily="2" charset="0"/>
              </a:rPr>
              <a:t>Credits:</a:t>
            </a:r>
            <a:endParaRPr lang="en-US" dirty="0">
              <a:latin typeface="KG Second Chances Solid" panose="02000000000000000000" pitchFamily="2" charset="0"/>
            </a:endParaRPr>
          </a:p>
        </p:txBody>
      </p:sp>
      <p:sp>
        <p:nvSpPr>
          <p:cNvPr id="3" name="Subtitle 2"/>
          <p:cNvSpPr>
            <a:spLocks noGrp="1"/>
          </p:cNvSpPr>
          <p:nvPr>
            <p:ph type="subTitle" idx="1"/>
          </p:nvPr>
        </p:nvSpPr>
        <p:spPr>
          <a:xfrm>
            <a:off x="493690" y="1361114"/>
            <a:ext cx="11457904" cy="4807866"/>
          </a:xfrm>
        </p:spPr>
        <p:txBody>
          <a:bodyPr>
            <a:normAutofit/>
          </a:bodyPr>
          <a:lstStyle/>
          <a:p>
            <a:r>
              <a:rPr lang="en-US" dirty="0" smtClean="0">
                <a:latin typeface="KBScaredStraight" panose="02000603000000000000" pitchFamily="2" charset="0"/>
                <a:ea typeface="KBScaredStraight" panose="02000603000000000000" pitchFamily="2" charset="0"/>
              </a:rPr>
              <a:t>All photos were found via Creative Commons and labeled for reuse.</a:t>
            </a:r>
          </a:p>
          <a:p>
            <a:endParaRPr lang="en-US" dirty="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r>
              <a:rPr lang="en-US" dirty="0" smtClean="0">
                <a:latin typeface="KBScaredStraight" panose="02000603000000000000" pitchFamily="2" charset="0"/>
                <a:ea typeface="KBScaredStraight" panose="02000603000000000000" pitchFamily="2" charset="0"/>
              </a:rPr>
              <a:t>Fonts:</a:t>
            </a:r>
          </a:p>
          <a:p>
            <a:pPr marL="342900" indent="-342900" algn="l">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r>
              <a:rPr lang="en-US" dirty="0" smtClean="0">
                <a:latin typeface="KBScaredStraight" panose="02000603000000000000" pitchFamily="2" charset="0"/>
                <a:ea typeface="KBScaredStraight" panose="02000603000000000000" pitchFamily="2" charset="0"/>
              </a:rPr>
              <a:t>Backgrounds &amp; Graphics:</a:t>
            </a:r>
            <a:endParaRPr lang="en-US" dirty="0">
              <a:latin typeface="KBScaredStraight" panose="02000603000000000000" pitchFamily="2" charset="0"/>
              <a:ea typeface="KBScaredStraight" panose="02000603000000000000" pitchFamily="2" charset="0"/>
            </a:endParaRPr>
          </a:p>
        </p:txBody>
      </p:sp>
      <p:pic>
        <p:nvPicPr>
          <p:cNvPr id="4" name="Picture 3"/>
          <p:cNvPicPr>
            <a:picLocks noChangeAspect="1"/>
          </p:cNvPicPr>
          <p:nvPr/>
        </p:nvPicPr>
        <p:blipFill>
          <a:blip r:embed="rId2"/>
          <a:stretch>
            <a:fillRect/>
          </a:stretch>
        </p:blipFill>
        <p:spPr>
          <a:xfrm>
            <a:off x="2068941" y="4933950"/>
            <a:ext cx="1962150" cy="1924050"/>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004806" y="2728550"/>
            <a:ext cx="2026285" cy="1516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900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6" name="Picture 5" descr="http://ecksteineagles.org/6b-ss/files/2009/02/africa-satellite-climate-lab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116" y="274320"/>
            <a:ext cx="4937768" cy="6309360"/>
          </a:xfrm>
          <a:prstGeom prst="rect">
            <a:avLst/>
          </a:prstGeom>
          <a:ln w="2857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623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49"/>
            <a:ext cx="12192000" cy="686965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6F7C"/>
              </a:solidFill>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609599" y="0"/>
            <a:ext cx="10972800" cy="6858000"/>
          </a:xfrm>
          <a:prstGeom prst="rect">
            <a:avLst/>
          </a:prstGeom>
          <a:solidFill>
            <a:srgbClr val="B6D42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55423" y="0"/>
            <a:ext cx="7281160" cy="1200329"/>
          </a:xfrm>
          <a:prstGeom prst="rect">
            <a:avLst/>
          </a:prstGeom>
          <a:noFill/>
        </p:spPr>
        <p:txBody>
          <a:bodyPr wrap="none" lIns="91440" tIns="45720" rIns="91440" bIns="45720">
            <a:spAutoFit/>
          </a:bodyPr>
          <a:lstStyle/>
          <a:p>
            <a:pPr algn="ctr"/>
            <a:r>
              <a:rPr lang="en-US" sz="7200" b="1" cap="none" spc="0" dirty="0" smtClean="0">
                <a:ln w="28575">
                  <a:solidFill>
                    <a:schemeClr val="tx1"/>
                  </a:solidFill>
                  <a:prstDash val="solid"/>
                </a:ln>
                <a:solidFill>
                  <a:schemeClr val="bg1"/>
                </a:solidFill>
                <a:effectLst>
                  <a:glow rad="63500">
                    <a:srgbClr val="D55225"/>
                  </a:glow>
                  <a:outerShdw blurRad="50800" dist="38100" dir="2700000" algn="tl" rotWithShape="0">
                    <a:prstClr val="black">
                      <a:alpha val="40000"/>
                    </a:prstClr>
                  </a:outerShdw>
                </a:effectLst>
                <a:latin typeface="KG Second Chances Solid" panose="02000000000000000000" pitchFamily="2" charset="0"/>
              </a:rPr>
              <a:t>Sahara Desert</a:t>
            </a:r>
            <a:endParaRPr lang="en-US" sz="7200" b="1" cap="none" spc="0" dirty="0" smtClean="0">
              <a:ln w="28575">
                <a:solidFill>
                  <a:schemeClr val="tx1"/>
                </a:solidFill>
                <a:prstDash val="solid"/>
              </a:ln>
              <a:solidFill>
                <a:schemeClr val="bg1"/>
              </a:solidFill>
              <a:effectLst>
                <a:glow rad="63500">
                  <a:srgbClr val="B9D536"/>
                </a:glow>
                <a:outerShdw blurRad="50800" dist="38100" dir="2700000" algn="tl" rotWithShape="0">
                  <a:prstClr val="black">
                    <a:alpha val="40000"/>
                  </a:prstClr>
                </a:outerShdw>
              </a:effectLst>
              <a:latin typeface="KG Second Chances Solid" panose="02000000000000000000" pitchFamily="2" charset="0"/>
            </a:endParaRPr>
          </a:p>
        </p:txBody>
      </p:sp>
      <p:sp>
        <p:nvSpPr>
          <p:cNvPr id="10" name="TextBox 9"/>
          <p:cNvSpPr txBox="1"/>
          <p:nvPr/>
        </p:nvSpPr>
        <p:spPr>
          <a:xfrm>
            <a:off x="745588" y="1122363"/>
            <a:ext cx="10836811"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The Sahara is the world’s largest desert (3,500,000 miles).</a:t>
            </a:r>
          </a:p>
          <a:p>
            <a:pPr marL="800100" lvl="1" indent="-34290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It runs across the width of northern Africa.</a:t>
            </a:r>
          </a:p>
          <a:p>
            <a:pPr marL="800100" lvl="1" indent="-34290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It covers 1/3</a:t>
            </a:r>
            <a:r>
              <a:rPr lang="en-US" sz="2400" baseline="30000" dirty="0" smtClean="0">
                <a:latin typeface="KBScaredStraight" panose="02000603000000000000" pitchFamily="2" charset="0"/>
                <a:ea typeface="KBScaredStraight" panose="02000603000000000000" pitchFamily="2" charset="0"/>
              </a:rPr>
              <a:t>rd</a:t>
            </a:r>
            <a:r>
              <a:rPr lang="en-US" sz="2400" dirty="0" smtClean="0">
                <a:latin typeface="KBScaredStraight" panose="02000603000000000000" pitchFamily="2" charset="0"/>
                <a:ea typeface="KBScaredStraight" panose="02000603000000000000" pitchFamily="2" charset="0"/>
              </a:rPr>
              <a:t> of the continent.</a:t>
            </a:r>
          </a:p>
          <a:p>
            <a:pPr marL="342900" indent="-342900">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It divides the continent into two distinct regions – North Africa and sub-Saharan Africa.</a:t>
            </a:r>
          </a:p>
          <a:p>
            <a:pPr marL="342900" indent="-342900">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The Sahara is covered with sand dunes, rocky hills, and stretches of gravel </a:t>
            </a:r>
            <a:endParaRPr lang="en-US" sz="2400" dirty="0" smtClean="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rPr>
              <a:t>Very </a:t>
            </a:r>
            <a:r>
              <a:rPr lang="en-US" sz="2400" dirty="0" smtClean="0">
                <a:latin typeface="KBScaredStraight" panose="02000603000000000000" pitchFamily="2" charset="0"/>
                <a:ea typeface="KBScaredStraight" panose="02000603000000000000" pitchFamily="2" charset="0"/>
              </a:rPr>
              <a:t>few people live in the desert because it is considered one of the harshest places to live in the world.</a:t>
            </a:r>
          </a:p>
          <a:p>
            <a:pPr marL="800100" lvl="1" indent="-342900">
              <a:buFont typeface="Arial" panose="020B0604020202020204" pitchFamily="34" charset="0"/>
              <a:buChar char="•"/>
              <a:defRPr/>
            </a:pPr>
            <a:r>
              <a:rPr lang="en-US" sz="2400" dirty="0" smtClean="0">
                <a:latin typeface="KBScaredStraight" panose="02000603000000000000" pitchFamily="2" charset="0"/>
                <a:ea typeface="KBScaredStraight" panose="02000603000000000000" pitchFamily="2" charset="0"/>
              </a:rPr>
              <a:t>The people who do live here are called nomads.</a:t>
            </a:r>
          </a:p>
          <a:p>
            <a:pPr marL="800100" lvl="1" indent="-342900">
              <a:buFont typeface="Arial" panose="020B0604020202020204" pitchFamily="34" charset="0"/>
              <a:buChar char="•"/>
              <a:defRPr/>
            </a:pPr>
            <a:r>
              <a:rPr lang="en-US" sz="2400" dirty="0" smtClean="0">
                <a:latin typeface="KBScaredStraight" panose="02000603000000000000" pitchFamily="2" charset="0"/>
                <a:ea typeface="KBScaredStraight" panose="02000603000000000000" pitchFamily="2" charset="0"/>
              </a:rPr>
              <a:t>They move from place to place, usually traveling by camel, looking for food &amp; water.</a:t>
            </a:r>
          </a:p>
        </p:txBody>
      </p:sp>
    </p:spTree>
    <p:extLst>
      <p:ext uri="{BB962C8B-B14F-4D97-AF65-F5344CB8AC3E}">
        <p14:creationId xmlns:p14="http://schemas.microsoft.com/office/powerpoint/2010/main" val="1928465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192000" cy="6858000"/>
          </a:xfrm>
          <a:prstGeom prst="rect">
            <a:avLst/>
          </a:prstGeom>
          <a:solidFill>
            <a:srgbClr val="D55225"/>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22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9601200"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1469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TotalTime>
  <Words>1329</Words>
  <Application>Microsoft Office PowerPoint</Application>
  <PresentationFormat>Widescreen</PresentationFormat>
  <Paragraphs>177</Paragraphs>
  <Slides>61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Arial</vt:lpstr>
      <vt:lpstr>Calibri</vt:lpstr>
      <vt:lpstr>Calibri Light</vt:lpstr>
      <vt:lpstr>Comic Sans MS</vt:lpstr>
      <vt:lpstr>DingMaps</vt:lpstr>
      <vt:lpstr>Franklin Gothic Book</vt:lpstr>
      <vt:lpstr>KBScaredStraight</vt:lpstr>
      <vt:lpstr>KG Second Chances Solid</vt:lpstr>
      <vt:lpstr>Times New Roman</vt:lpstr>
      <vt:lpstr>Wingdings</vt:lpstr>
      <vt:lpstr>Office Theme</vt:lpstr>
      <vt:lpstr>PowerPoint Presentation</vt:lpstr>
      <vt:lpstr>PowerPoint Presentation</vt:lpstr>
      <vt:lpstr>PowerPoint Presentation</vt:lpstr>
      <vt:lpstr>Warm 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Trantow</dc:creator>
  <cp:lastModifiedBy>Dees, Cory</cp:lastModifiedBy>
  <cp:revision>39</cp:revision>
  <cp:lastPrinted>2017-01-11T14:33:57Z</cp:lastPrinted>
  <dcterms:created xsi:type="dcterms:W3CDTF">2013-10-19T21:29:34Z</dcterms:created>
  <dcterms:modified xsi:type="dcterms:W3CDTF">2017-01-11T15:05:05Z</dcterms:modified>
</cp:coreProperties>
</file>